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326" r:id="rId2"/>
    <p:sldId id="346" r:id="rId3"/>
    <p:sldId id="327" r:id="rId4"/>
    <p:sldId id="328" r:id="rId5"/>
    <p:sldId id="329" r:id="rId6"/>
    <p:sldId id="330" r:id="rId7"/>
    <p:sldId id="331" r:id="rId8"/>
    <p:sldId id="332" r:id="rId9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000"/>
    <a:srgbClr val="0000FF"/>
    <a:srgbClr val="CC0099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90" d="100"/>
          <a:sy n="90" d="100"/>
        </p:scale>
        <p:origin x="679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6.wmf"/><Relationship Id="rId1" Type="http://schemas.openxmlformats.org/officeDocument/2006/relationships/image" Target="../media/image16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新細明體" charset="-120"/>
              </a:defRPr>
            </a:lvl1pPr>
          </a:lstStyle>
          <a:p>
            <a:pPr>
              <a:defRPr/>
            </a:pPr>
            <a:fld id="{2D55C339-AF26-49D7-985D-E9B77001EE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7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mtClean="0"/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E1E61-8716-4AA0-BE7C-69EAC5DD8A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6740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341AC-73A4-4054-B4E0-C21E24F4AE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2923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A0506-7346-443F-9588-4739AF31F85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4379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FE4E5-1FD7-447A-880C-D2CA3051484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34290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3359C-87ED-4575-B781-7471B2DF61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966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CB809-E06E-451F-85BF-BE1E8394F85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285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31A50-3397-4A5C-9B7D-6AFD9D371A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9690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65E3A-CEA2-4EE8-88E4-B05182A095D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939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4039C-F41D-4648-BE61-24E4F95854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17849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DE661-ED02-4D7C-83FD-AF73403233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9271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650C4-A367-45DD-9C90-DEFE628AAFC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738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1032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4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5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6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7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8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9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0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1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2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3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4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5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6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7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8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9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0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1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2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3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4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5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6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7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8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9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0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1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2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3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4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5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6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7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8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9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0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1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2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3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4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5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6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7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8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9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0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1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2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3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4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5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6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7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8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9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90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91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92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93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1027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1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fld id="{960B7411-BDD9-46CE-A6E6-63A6B0F468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tags" Target="../tags/tag2.xml"/><Relationship Id="rId7" Type="http://schemas.openxmlformats.org/officeDocument/2006/relationships/image" Target="../media/image14.png"/><Relationship Id="rId2" Type="http://schemas.openxmlformats.org/officeDocument/2006/relationships/tags" Target="../tags/tag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.wmf"/><Relationship Id="rId11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7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1"/>
          <p:cNvSpPr>
            <a:spLocks noGrp="1"/>
          </p:cNvSpPr>
          <p:nvPr>
            <p:ph type="title"/>
          </p:nvPr>
        </p:nvSpPr>
        <p:spPr>
          <a:xfrm>
            <a:off x="871538" y="177800"/>
            <a:ext cx="8162925" cy="1446213"/>
          </a:xfrm>
        </p:spPr>
        <p:txBody>
          <a:bodyPr/>
          <a:lstStyle/>
          <a:p>
            <a:r>
              <a:rPr lang="en-US" altLang="zh-TW" smtClean="0"/>
              <a:t>Distributed averaging consensus</a:t>
            </a:r>
            <a:endParaRPr lang="zh-TW" altLang="en-US" smtClean="0"/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Lin Xiao and Stephen Boyd, “Systems &amp; Control Letters,” 53 (2004) 65 – 78.</a:t>
            </a:r>
          </a:p>
          <a:p>
            <a:r>
              <a:rPr lang="en-US" altLang="zh-TW" sz="2400" smtClean="0"/>
              <a:t>Consider a network (connected graph) G=(V,E)</a:t>
            </a:r>
          </a:p>
          <a:p>
            <a:r>
              <a:rPr lang="en-US" altLang="zh-TW" sz="2400" smtClean="0"/>
              <a:t>Each vertex i holds an initial scalar value x</a:t>
            </a:r>
            <a:r>
              <a:rPr lang="en-US" altLang="zh-TW" sz="2400" baseline="-25000" smtClean="0"/>
              <a:t>i</a:t>
            </a:r>
            <a:r>
              <a:rPr lang="en-US" altLang="zh-TW" sz="2400" smtClean="0"/>
              <a:t>(0) in </a:t>
            </a:r>
            <a:r>
              <a:rPr lang="en-US" altLang="zh-TW" sz="2400" i="1" smtClean="0"/>
              <a:t>R</a:t>
            </a:r>
            <a:r>
              <a:rPr lang="en-US" altLang="zh-TW" sz="2400" smtClean="0"/>
              <a:t>, and x(0)=(x</a:t>
            </a:r>
            <a:r>
              <a:rPr lang="en-US" altLang="zh-TW" sz="2400" baseline="-25000" smtClean="0"/>
              <a:t>1</a:t>
            </a:r>
            <a:r>
              <a:rPr lang="en-US" altLang="zh-TW" sz="2400" smtClean="0"/>
              <a:t>(0),…, x</a:t>
            </a:r>
            <a:r>
              <a:rPr lang="en-US" altLang="zh-TW" sz="2400" baseline="-25000" smtClean="0"/>
              <a:t>n</a:t>
            </a:r>
            <a:r>
              <a:rPr lang="en-US" altLang="zh-TW" sz="2400" smtClean="0"/>
              <a:t>(0))</a:t>
            </a:r>
          </a:p>
          <a:p>
            <a:r>
              <a:rPr lang="en-US" altLang="zh-TW" sz="2400" smtClean="0"/>
              <a:t>Two vertices can communicate with each other, if and only if they are neighbors.</a:t>
            </a:r>
          </a:p>
          <a:p>
            <a:r>
              <a:rPr lang="en-US" altLang="zh-TW" sz="2400" smtClean="0"/>
              <a:t>The problem is to compute the average of the initial values,              ,via a distributed algorithm</a:t>
            </a:r>
            <a:endParaRPr lang="zh-TW" altLang="en-US" sz="2400" smtClean="0"/>
          </a:p>
        </p:txBody>
      </p:sp>
      <p:graphicFrame>
        <p:nvGraphicFramePr>
          <p:cNvPr id="4100" name="物件 3"/>
          <p:cNvGraphicFramePr>
            <a:graphicFrameLocks noChangeAspect="1"/>
          </p:cNvGraphicFramePr>
          <p:nvPr/>
        </p:nvGraphicFramePr>
        <p:xfrm>
          <a:off x="3419475" y="5084763"/>
          <a:ext cx="136525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Formula" r:id="rId3" imgW="689610" imgH="436880" progId="Equation.Ribbit">
                  <p:embed/>
                </p:oleObj>
              </mc:Choice>
              <mc:Fallback>
                <p:oleObj name="Formula" r:id="rId3" imgW="689610" imgH="43688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5084763"/>
                        <a:ext cx="136525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Motivation</a:t>
            </a:r>
            <a:endParaRPr lang="zh-TW" altLang="en-US" smtClean="0"/>
          </a:p>
        </p:txBody>
      </p:sp>
      <p:sp>
        <p:nvSpPr>
          <p:cNvPr id="51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Sensor networks (measuring temperature)</a:t>
            </a:r>
          </a:p>
          <a:p>
            <a:endParaRPr lang="en-US" altLang="zh-TW" sz="2400" smtClean="0"/>
          </a:p>
          <a:p>
            <a:endParaRPr lang="en-US" altLang="zh-TW" sz="2400" smtClean="0"/>
          </a:p>
          <a:p>
            <a:endParaRPr lang="en-US" altLang="zh-TW" sz="2400" smtClean="0"/>
          </a:p>
          <a:p>
            <a:endParaRPr lang="en-US" altLang="zh-TW" sz="2400" smtClean="0"/>
          </a:p>
          <a:p>
            <a:endParaRPr lang="en-US" altLang="zh-TW" sz="2400" smtClean="0"/>
          </a:p>
          <a:p>
            <a:endParaRPr lang="en-US" altLang="zh-TW" sz="2400" smtClean="0"/>
          </a:p>
          <a:p>
            <a:endParaRPr lang="en-US" altLang="zh-TW" sz="2400" smtClean="0"/>
          </a:p>
          <a:p>
            <a:r>
              <a:rPr lang="en-US" altLang="zh-TW" sz="2400" smtClean="0"/>
              <a:t>A flock of flying birds</a:t>
            </a:r>
            <a:endParaRPr lang="zh-TW" altLang="en-US" sz="2400" smtClean="0"/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420938"/>
            <a:ext cx="470217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Distributed linear iterations</a:t>
            </a:r>
            <a:endParaRPr lang="zh-TW" altLang="en-US" smtClean="0"/>
          </a:p>
        </p:txBody>
      </p:sp>
      <p:sp>
        <p:nvSpPr>
          <p:cNvPr id="614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Constant edge weights</a:t>
            </a:r>
          </a:p>
          <a:p>
            <a:endParaRPr lang="en-US" altLang="zh-TW" smtClean="0"/>
          </a:p>
          <a:p>
            <a:endParaRPr lang="en-US" altLang="zh-TW" smtClean="0"/>
          </a:p>
          <a:p>
            <a:r>
              <a:rPr lang="en-US" altLang="zh-TW" smtClean="0"/>
              <a:t>In matrix form</a:t>
            </a:r>
          </a:p>
          <a:p>
            <a:endParaRPr lang="en-US" altLang="zh-TW" smtClean="0"/>
          </a:p>
          <a:p>
            <a:endParaRPr lang="en-US" altLang="zh-TW" smtClean="0"/>
          </a:p>
          <a:p>
            <a:r>
              <a:rPr lang="en-US" altLang="zh-TW" smtClean="0"/>
              <a:t>L=D-A is the Laplacian of the graph</a:t>
            </a:r>
            <a:endParaRPr lang="zh-TW" altLang="en-US" smtClean="0"/>
          </a:p>
        </p:txBody>
      </p:sp>
      <p:graphicFrame>
        <p:nvGraphicFramePr>
          <p:cNvPr id="6148" name="物件 3"/>
          <p:cNvGraphicFramePr>
            <a:graphicFrameLocks noChangeAspect="1"/>
          </p:cNvGraphicFramePr>
          <p:nvPr/>
        </p:nvGraphicFramePr>
        <p:xfrm>
          <a:off x="1403350" y="2492375"/>
          <a:ext cx="5976938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Formula" r:id="rId3" imgW="2703830" imgH="448310" progId="Equation.Ribbit">
                  <p:embed/>
                </p:oleObj>
              </mc:Choice>
              <mc:Fallback>
                <p:oleObj name="Formula" r:id="rId3" imgW="2703830" imgH="44831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492375"/>
                        <a:ext cx="5976938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物件 4"/>
          <p:cNvGraphicFramePr>
            <a:graphicFrameLocks noChangeAspect="1"/>
          </p:cNvGraphicFramePr>
          <p:nvPr/>
        </p:nvGraphicFramePr>
        <p:xfrm>
          <a:off x="1763713" y="4292600"/>
          <a:ext cx="55054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Formula" r:id="rId5" imgW="2308860" imgH="179070" progId="Equation.Ribbit">
                  <p:embed/>
                </p:oleObj>
              </mc:Choice>
              <mc:Fallback>
                <p:oleObj name="Formula" r:id="rId5" imgW="2308860" imgH="17907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4292600"/>
                        <a:ext cx="55054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物件 5"/>
          <p:cNvGraphicFramePr>
            <a:graphicFrameLocks noChangeAspect="1"/>
          </p:cNvGraphicFramePr>
          <p:nvPr/>
        </p:nvGraphicFramePr>
        <p:xfrm>
          <a:off x="2339975" y="4868863"/>
          <a:ext cx="43116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Formula" r:id="rId7" imgW="1535430" imgH="179070" progId="Equation.Ribbit">
                  <p:embed/>
                </p:oleObj>
              </mc:Choice>
              <mc:Fallback>
                <p:oleObj name="Formula" r:id="rId7" imgW="1535430" imgH="179070" progId="Equation.Ribbit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868863"/>
                        <a:ext cx="43116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Distributed linear iterations</a:t>
            </a:r>
            <a:endParaRPr lang="zh-TW" altLang="en-US" smtClean="0"/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W=I-   L</a:t>
            </a:r>
          </a:p>
          <a:p>
            <a:r>
              <a:rPr lang="en-US" altLang="zh-TW" sz="2400" smtClean="0"/>
              <a:t>The vector (1,1,…,1) is an eigenvector with eigenvalue 0 of the Laplacain L.</a:t>
            </a:r>
          </a:p>
          <a:p>
            <a:r>
              <a:rPr lang="en-US" altLang="zh-TW" sz="2400" smtClean="0"/>
              <a:t>L is symmetric for an undirected graph</a:t>
            </a:r>
          </a:p>
          <a:p>
            <a:r>
              <a:rPr lang="en-US" altLang="zh-TW" sz="2400" smtClean="0"/>
              <a:t>W is a doubly stochastic matrix, i.e., all the row sums and column sums are all equal to 1.</a:t>
            </a:r>
          </a:p>
          <a:p>
            <a:r>
              <a:rPr lang="en-US" altLang="zh-TW" sz="2400" smtClean="0"/>
              <a:t>If W is a nonnegative matrix, then W can be viewed as the probability transition matrix of a Markov chain and</a:t>
            </a:r>
          </a:p>
          <a:p>
            <a:endParaRPr lang="en-US" altLang="zh-TW" sz="2400" smtClean="0"/>
          </a:p>
          <a:p>
            <a:r>
              <a:rPr lang="en-US" altLang="zh-TW" sz="2400" smtClean="0"/>
              <a:t>where      is a matrix with all its elements being 1.</a:t>
            </a:r>
            <a:endParaRPr lang="zh-TW" altLang="en-US" sz="2400" smtClean="0"/>
          </a:p>
        </p:txBody>
      </p:sp>
      <p:graphicFrame>
        <p:nvGraphicFramePr>
          <p:cNvPr id="7172" name="物件 3"/>
          <p:cNvGraphicFramePr>
            <a:graphicFrameLocks noChangeAspect="1"/>
          </p:cNvGraphicFramePr>
          <p:nvPr/>
        </p:nvGraphicFramePr>
        <p:xfrm>
          <a:off x="2268538" y="2006600"/>
          <a:ext cx="21590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Formula" r:id="rId3" imgW="95515" imgH="118439" progId="Equation.Ribbit">
                  <p:embed/>
                </p:oleObj>
              </mc:Choice>
              <mc:Fallback>
                <p:oleObj name="Formula" r:id="rId3" imgW="95515" imgH="118439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006600"/>
                        <a:ext cx="215900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物件 4"/>
          <p:cNvGraphicFramePr>
            <a:graphicFrameLocks noChangeAspect="1"/>
          </p:cNvGraphicFramePr>
          <p:nvPr/>
        </p:nvGraphicFramePr>
        <p:xfrm>
          <a:off x="4222750" y="5157788"/>
          <a:ext cx="35226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Formula" r:id="rId5" imgW="1076960" imgH="328930" progId="Equation.Ribbit">
                  <p:embed/>
                </p:oleObj>
              </mc:Choice>
              <mc:Fallback>
                <p:oleObj name="Formula" r:id="rId5" imgW="1076960" imgH="32893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5157788"/>
                        <a:ext cx="352266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物件 5"/>
          <p:cNvGraphicFramePr>
            <a:graphicFrameLocks noChangeAspect="1"/>
          </p:cNvGraphicFramePr>
          <p:nvPr/>
        </p:nvGraphicFramePr>
        <p:xfrm>
          <a:off x="2336800" y="6021388"/>
          <a:ext cx="48418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Formula" r:id="rId7" imgW="243840" imgH="180340" progId="Equation.Ribbit">
                  <p:embed/>
                </p:oleObj>
              </mc:Choice>
              <mc:Fallback>
                <p:oleObj name="Formula" r:id="rId7" imgW="243840" imgH="180340" progId="Equation.Ribbit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6021388"/>
                        <a:ext cx="48418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Condition for convergence</a:t>
            </a:r>
            <a:endParaRPr lang="zh-TW" altLang="en-US" smtClean="0"/>
          </a:p>
        </p:txBody>
      </p:sp>
      <p:sp>
        <p:nvSpPr>
          <p:cNvPr id="819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As</a:t>
            </a:r>
          </a:p>
          <a:p>
            <a:endParaRPr lang="en-US" altLang="zh-TW" sz="2400" smtClean="0"/>
          </a:p>
          <a:p>
            <a:endParaRPr lang="en-US" altLang="zh-TW" sz="2400" smtClean="0"/>
          </a:p>
          <a:p>
            <a:r>
              <a:rPr lang="en-US" altLang="zh-TW" smtClean="0"/>
              <a:t> </a:t>
            </a:r>
            <a:r>
              <a:rPr lang="en-US" altLang="zh-TW" sz="2400" smtClean="0"/>
              <a:t>The condition for W to be a nonnegative matrix,</a:t>
            </a:r>
          </a:p>
          <a:p>
            <a:endParaRPr lang="en-US" altLang="zh-TW" sz="2400" smtClean="0"/>
          </a:p>
          <a:p>
            <a:r>
              <a:rPr lang="en-US" altLang="zh-TW" sz="2400" smtClean="0"/>
              <a:t>k</a:t>
            </a:r>
            <a:r>
              <a:rPr lang="en-US" altLang="zh-TW" sz="2400" baseline="-25000" smtClean="0"/>
              <a:t>i</a:t>
            </a:r>
            <a:r>
              <a:rPr lang="en-US" altLang="zh-TW" sz="2400" smtClean="0"/>
              <a:t> is the degree of vertex i</a:t>
            </a:r>
          </a:p>
          <a:p>
            <a:r>
              <a:rPr lang="en-US" altLang="zh-TW" sz="2400" smtClean="0"/>
              <a:t>Distributed linear iteration is guaranteed to converge if </a:t>
            </a:r>
            <a:endParaRPr lang="zh-TW" altLang="en-US" sz="2400" smtClean="0"/>
          </a:p>
        </p:txBody>
      </p:sp>
      <p:graphicFrame>
        <p:nvGraphicFramePr>
          <p:cNvPr id="8196" name="物件 3"/>
          <p:cNvGraphicFramePr>
            <a:graphicFrameLocks noChangeAspect="1"/>
          </p:cNvGraphicFramePr>
          <p:nvPr/>
        </p:nvGraphicFramePr>
        <p:xfrm>
          <a:off x="1908175" y="1989138"/>
          <a:ext cx="1900238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Formula" r:id="rId3" imgW="958850" imgH="189230" progId="Equation.Ribbit">
                  <p:embed/>
                </p:oleObj>
              </mc:Choice>
              <mc:Fallback>
                <p:oleObj name="Formula" r:id="rId3" imgW="958850" imgH="18923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989138"/>
                        <a:ext cx="1900238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物件 4"/>
          <p:cNvGraphicFramePr>
            <a:graphicFrameLocks noChangeAspect="1"/>
          </p:cNvGraphicFramePr>
          <p:nvPr/>
        </p:nvGraphicFramePr>
        <p:xfrm>
          <a:off x="1892300" y="2492375"/>
          <a:ext cx="5040313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Formula" r:id="rId5" imgW="2541270" imgH="436880" progId="Equation.Ribbit">
                  <p:embed/>
                </p:oleObj>
              </mc:Choice>
              <mc:Fallback>
                <p:oleObj name="Formula" r:id="rId5" imgW="2541270" imgH="43688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2492375"/>
                        <a:ext cx="5040313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物件 5"/>
          <p:cNvGraphicFramePr>
            <a:graphicFrameLocks noChangeAspect="1"/>
          </p:cNvGraphicFramePr>
          <p:nvPr/>
        </p:nvGraphicFramePr>
        <p:xfrm>
          <a:off x="2987675" y="3789363"/>
          <a:ext cx="238283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Formula" r:id="rId7" imgW="1028700" imgH="156210" progId="Equation.Ribbit">
                  <p:embed/>
                </p:oleObj>
              </mc:Choice>
              <mc:Fallback>
                <p:oleObj name="Formula" r:id="rId7" imgW="1028700" imgH="156210" progId="Equation.Ribbit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789363"/>
                        <a:ext cx="238283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物件 6"/>
          <p:cNvGraphicFramePr>
            <a:graphicFrameLocks noChangeAspect="1"/>
          </p:cNvGraphicFramePr>
          <p:nvPr/>
        </p:nvGraphicFramePr>
        <p:xfrm>
          <a:off x="3276600" y="5084763"/>
          <a:ext cx="24574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Formula" r:id="rId9" imgW="1239520" imgH="228600" progId="Equation.Ribbit">
                  <p:embed/>
                </p:oleObj>
              </mc:Choice>
              <mc:Fallback>
                <p:oleObj name="Formula" r:id="rId9" imgW="1239520" imgH="228600" progId="Equation.Ribbit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084763"/>
                        <a:ext cx="245745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Rate of convergence</a:t>
            </a:r>
            <a:endParaRPr lang="zh-TW" altLang="en-US" smtClean="0"/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r>
              <a:rPr lang="en-US" altLang="zh-TW" sz="2400" smtClean="0"/>
              <a:t>Rate of convergence is decided by the spectral radius of the matrix </a:t>
            </a:r>
          </a:p>
          <a:p>
            <a:endParaRPr lang="en-US" altLang="zh-TW" sz="2400" smtClean="0"/>
          </a:p>
          <a:p>
            <a:r>
              <a:rPr lang="en-US" altLang="zh-TW" sz="2400" smtClean="0"/>
              <a:t>W has the largest eigenvalue 1 for the eigenvector </a:t>
            </a:r>
            <a:r>
              <a:rPr lang="en-US" altLang="zh-TW" sz="2400" b="1" smtClean="0"/>
              <a:t>1</a:t>
            </a:r>
            <a:r>
              <a:rPr lang="en-US" altLang="zh-TW" sz="2400" baseline="30000" smtClean="0"/>
              <a:t>T</a:t>
            </a:r>
            <a:r>
              <a:rPr lang="en-US" altLang="zh-TW" sz="2400" smtClean="0"/>
              <a:t>=(1,1,…1)</a:t>
            </a:r>
            <a:endParaRPr lang="zh-TW" altLang="en-US" sz="2400" smtClean="0"/>
          </a:p>
        </p:txBody>
      </p:sp>
      <p:graphicFrame>
        <p:nvGraphicFramePr>
          <p:cNvPr id="9220" name="物件 4"/>
          <p:cNvGraphicFramePr>
            <a:graphicFrameLocks noChangeAspect="1"/>
          </p:cNvGraphicFramePr>
          <p:nvPr/>
        </p:nvGraphicFramePr>
        <p:xfrm>
          <a:off x="4625975" y="4652963"/>
          <a:ext cx="1458913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Formula" r:id="rId5" imgW="735330" imgH="330200" progId="Equation.Ribbit">
                  <p:embed/>
                </p:oleObj>
              </mc:Choice>
              <mc:Fallback>
                <p:oleObj name="Formula" r:id="rId5" imgW="735330" imgH="33020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975" y="4652963"/>
                        <a:ext cx="1458913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1" name="圖片 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133600"/>
            <a:ext cx="1944687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文字方塊 4"/>
          <p:cNvSpPr txBox="1">
            <a:spLocks noChangeArrowheads="1"/>
          </p:cNvSpPr>
          <p:nvPr/>
        </p:nvSpPr>
        <p:spPr bwMode="auto">
          <a:xfrm>
            <a:off x="3665538" y="2170113"/>
            <a:ext cx="43211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Then prove this by induction on t</a:t>
            </a:r>
            <a:endParaRPr lang="zh-TW" altLang="en-US"/>
          </a:p>
        </p:txBody>
      </p:sp>
      <p:pic>
        <p:nvPicPr>
          <p:cNvPr id="9223" name="圖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138" y="3141663"/>
            <a:ext cx="3160712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Rate of convergence</a:t>
            </a:r>
            <a:endParaRPr lang="zh-TW" altLang="en-US" smtClean="0"/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The spectral radius of the matrix</a:t>
            </a:r>
          </a:p>
          <a:p>
            <a:endParaRPr lang="en-US" altLang="zh-TW" sz="2400" smtClean="0"/>
          </a:p>
          <a:p>
            <a:r>
              <a:rPr lang="en-US" altLang="zh-TW" sz="2400" smtClean="0"/>
              <a:t>is simply the maximum of the absolute value of the second largest eigenvalue and the absolute value of the smallest eigenvalue of W.</a:t>
            </a:r>
          </a:p>
          <a:p>
            <a:r>
              <a:rPr lang="en-US" altLang="zh-TW" sz="2400" smtClean="0"/>
              <a:t>Note that W=I-  L. Thus,</a:t>
            </a:r>
          </a:p>
          <a:p>
            <a:endParaRPr lang="en-US" altLang="zh-TW" sz="2400" smtClean="0"/>
          </a:p>
          <a:p>
            <a:r>
              <a:rPr lang="en-US" altLang="zh-TW" sz="2400" smtClean="0"/>
              <a:t>The spectral radius of the matrix</a:t>
            </a:r>
          </a:p>
          <a:p>
            <a:r>
              <a:rPr lang="en-US" altLang="zh-TW" sz="2400" smtClean="0"/>
              <a:t>is </a:t>
            </a:r>
          </a:p>
          <a:p>
            <a:r>
              <a:rPr lang="en-US" altLang="zh-TW" sz="2400" smtClean="0"/>
              <a:t>Where </a:t>
            </a:r>
            <a:r>
              <a:rPr lang="el-GR" altLang="zh-TW" sz="2400" smtClean="0"/>
              <a:t>λ</a:t>
            </a:r>
            <a:r>
              <a:rPr lang="en-US" altLang="zh-TW" sz="2400" baseline="-25000" smtClean="0"/>
              <a:t>i</a:t>
            </a:r>
            <a:r>
              <a:rPr lang="en-US" altLang="zh-TW" sz="2400" smtClean="0"/>
              <a:t>(L) is the ith largest eigenvalue of L</a:t>
            </a:r>
            <a:endParaRPr lang="zh-TW" altLang="en-US" sz="2400" smtClean="0"/>
          </a:p>
        </p:txBody>
      </p:sp>
      <p:graphicFrame>
        <p:nvGraphicFramePr>
          <p:cNvPr id="10244" name="物件 3"/>
          <p:cNvGraphicFramePr>
            <a:graphicFrameLocks noChangeAspect="1"/>
          </p:cNvGraphicFramePr>
          <p:nvPr/>
        </p:nvGraphicFramePr>
        <p:xfrm>
          <a:off x="6499225" y="1844675"/>
          <a:ext cx="1457325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Formula" r:id="rId3" imgW="734060" imgH="330200" progId="Equation.Ribbit">
                  <p:embed/>
                </p:oleObj>
              </mc:Choice>
              <mc:Fallback>
                <p:oleObj name="Formula" r:id="rId3" imgW="734060" imgH="33020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9225" y="1844675"/>
                        <a:ext cx="1457325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物件 4"/>
          <p:cNvGraphicFramePr>
            <a:graphicFrameLocks noChangeAspect="1"/>
          </p:cNvGraphicFramePr>
          <p:nvPr/>
        </p:nvGraphicFramePr>
        <p:xfrm>
          <a:off x="3708400" y="4076700"/>
          <a:ext cx="188913" cy="23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Formula" r:id="rId5" imgW="95515" imgH="118439" progId="Equation.Ribbit">
                  <p:embed/>
                </p:oleObj>
              </mc:Choice>
              <mc:Fallback>
                <p:oleObj name="Formula" r:id="rId5" imgW="95515" imgH="118439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076700"/>
                        <a:ext cx="188913" cy="23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物件 5"/>
          <p:cNvGraphicFramePr>
            <a:graphicFrameLocks noChangeAspect="1"/>
          </p:cNvGraphicFramePr>
          <p:nvPr/>
        </p:nvGraphicFramePr>
        <p:xfrm>
          <a:off x="1827213" y="4508500"/>
          <a:ext cx="45624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Formula" r:id="rId7" imgW="2301240" imgH="179070" progId="Equation.Ribbit">
                  <p:embed/>
                </p:oleObj>
              </mc:Choice>
              <mc:Fallback>
                <p:oleObj name="Formula" r:id="rId7" imgW="2301240" imgH="179070" progId="Equation.Ribbit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7213" y="4508500"/>
                        <a:ext cx="45624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5"/>
          <p:cNvGraphicFramePr>
            <a:graphicFrameLocks noChangeAspect="1"/>
          </p:cNvGraphicFramePr>
          <p:nvPr/>
        </p:nvGraphicFramePr>
        <p:xfrm>
          <a:off x="6516688" y="4724400"/>
          <a:ext cx="1457325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Formula" r:id="rId9" imgW="734060" imgH="330200" progId="Equation.Ribbit">
                  <p:embed/>
                </p:oleObj>
              </mc:Choice>
              <mc:Fallback>
                <p:oleObj name="Formula" r:id="rId9" imgW="734060" imgH="3302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4724400"/>
                        <a:ext cx="1457325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物件 7"/>
          <p:cNvGraphicFramePr>
            <a:graphicFrameLocks noChangeAspect="1"/>
          </p:cNvGraphicFramePr>
          <p:nvPr/>
        </p:nvGraphicFramePr>
        <p:xfrm>
          <a:off x="1763713" y="5300663"/>
          <a:ext cx="417195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Formula" r:id="rId10" imgW="2005330" imgH="179070" progId="Equation.Ribbit">
                  <p:embed/>
                </p:oleObj>
              </mc:Choice>
              <mc:Fallback>
                <p:oleObj name="Formula" r:id="rId10" imgW="2005330" imgH="179070" progId="Equation.Ribbit">
                  <p:embed/>
                  <p:pic>
                    <p:nvPicPr>
                      <p:cNvPr id="0" name="物件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5300663"/>
                        <a:ext cx="4171950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The fastest converence</a:t>
            </a:r>
            <a:endParaRPr lang="zh-TW" altLang="en-US" smtClean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graphicFrame>
        <p:nvGraphicFramePr>
          <p:cNvPr id="11268" name="物件 4"/>
          <p:cNvGraphicFramePr>
            <a:graphicFrameLocks noChangeAspect="1"/>
          </p:cNvGraphicFramePr>
          <p:nvPr/>
        </p:nvGraphicFramePr>
        <p:xfrm>
          <a:off x="1476375" y="1989138"/>
          <a:ext cx="28511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Formula" r:id="rId3" imgW="1437640" imgH="368300" progId="Equation.Ribbit">
                  <p:embed/>
                </p:oleObj>
              </mc:Choice>
              <mc:Fallback>
                <p:oleObj name="Formula" r:id="rId3" imgW="1437640" imgH="36830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989138"/>
                        <a:ext cx="285115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54.1807"/>
  <p:tag name="ORIGINALWIDTH" val="783.652"/>
  <p:tag name="LATEXADDIN" val="\documentclass{article}&#10;\usepackage{amsmath}&#10;\pagestyle{empty}&#10;\begin{document}&#10;\begin{eqnarray*}&#10;&amp;&amp;(W -\frac{1}{n}{\bf 1}{\bf 1}^T)^2\\&#10;&amp;&amp;=W^2-\frac{1}{n}{\bf 1}{\bf 1}^T&#10;\end{eqnarray*}&#10;&#10;&#10;&#10;\end{document}"/>
  <p:tag name="IGUANATEXSIZE" val="20"/>
  <p:tag name="IGUANATEXCURSOR" val="188"/>
  <p:tag name="TRANSPARENCY" val="True"/>
  <p:tag name="FILENAME" val=""/>
  <p:tag name="LATEXENGINEID" val="0"/>
  <p:tag name="TEMPFOLDER" val="D:\AAcache\temp\"/>
  <p:tag name="LATEXFORMHEIGHT" val="312"/>
  <p:tag name="LATEXFORMWIDTH" val="384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54.9681"/>
  <p:tag name="ORIGINALWIDTH" val="1555.306"/>
  <p:tag name="LATEXADDIN" val="\documentclass{article}&#10;\usepackage{amsmath}&#10;\pagestyle{empty}&#10;\begin{document}&#10;\begin{eqnarray*}&#10;(W -\frac{1}{n}{\bf 1}{\bf 1}^T)^t&#10;=W^t-\frac{1}{n}{\bf 1}{\bf 1}^T&#10;\end{eqnarray*}&#10;&#10;&#10;&#10;\end{document}"/>
  <p:tag name="IGUANATEXSIZE" val="20"/>
  <p:tag name="IGUANATEXCURSOR" val="133"/>
  <p:tag name="TRANSPARENCY" val="True"/>
  <p:tag name="FILENAME" val=""/>
  <p:tag name="LATEXENGINEID" val="0"/>
  <p:tag name="TEMPFOLDER" val="D:\AAcache\temp\"/>
  <p:tag name="LATEXFORMHEIGHT" val="312"/>
  <p:tag name="LATEXFORMWIDTH" val="384"/>
  <p:tag name="LATEXFORMWRAP" val="True"/>
  <p:tag name="BITMAPVECTOR" val="0"/>
</p:tagLst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Designs\Bold Stripes.pot</Template>
  <TotalTime>9382</TotalTime>
  <Words>328</Words>
  <Application>Microsoft Office PowerPoint</Application>
  <PresentationFormat>如螢幕大小 (4:3)</PresentationFormat>
  <Paragraphs>59</Paragraphs>
  <Slides>8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Verdana</vt:lpstr>
      <vt:lpstr>新細明體</vt:lpstr>
      <vt:lpstr>Arial</vt:lpstr>
      <vt:lpstr>Wingdings</vt:lpstr>
      <vt:lpstr>Times New Roman</vt:lpstr>
      <vt:lpstr>Bold Stripes</vt:lpstr>
      <vt:lpstr>Formula</vt:lpstr>
      <vt:lpstr>Distributed averaging consensus</vt:lpstr>
      <vt:lpstr>Motivation</vt:lpstr>
      <vt:lpstr>Distributed linear iterations</vt:lpstr>
      <vt:lpstr>Distributed linear iterations</vt:lpstr>
      <vt:lpstr>Condition for convergence</vt:lpstr>
      <vt:lpstr>Rate of convergence</vt:lpstr>
      <vt:lpstr>Rate of convergence</vt:lpstr>
      <vt:lpstr>The fastest converence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Basic Architectures and Principles of Packet Switches</dc:title>
  <dc:creator>C.S. Chang</dc:creator>
  <cp:lastModifiedBy>cschang</cp:lastModifiedBy>
  <cp:revision>188</cp:revision>
  <dcterms:created xsi:type="dcterms:W3CDTF">2005-09-11T07:42:25Z</dcterms:created>
  <dcterms:modified xsi:type="dcterms:W3CDTF">2023-10-27T04:39:16Z</dcterms:modified>
</cp:coreProperties>
</file>